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60" r:id="rId6"/>
    <p:sldId id="264" r:id="rId7"/>
    <p:sldId id="261" r:id="rId8"/>
    <p:sldId id="267" r:id="rId9"/>
    <p:sldId id="259" r:id="rId10"/>
    <p:sldId id="262" r:id="rId11"/>
    <p:sldId id="263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F43E818-87C5-45EC-ABEC-2C33C5D99819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Autofit/>
          </a:bodyPr>
          <a:lstStyle/>
          <a:p>
            <a:r>
              <a:rPr lang="en-US" sz="4500" b="1" dirty="0" smtClean="0"/>
              <a:t>What do you know about </a:t>
            </a:r>
            <a:r>
              <a:rPr lang="en-US" sz="4500" b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reliable sources</a:t>
            </a:r>
            <a:r>
              <a:rPr lang="en-US" sz="4500" b="1" dirty="0" smtClean="0"/>
              <a:t>?</a:t>
            </a:r>
            <a:br>
              <a:rPr lang="en-US" sz="4500" b="1" dirty="0" smtClean="0"/>
            </a:br>
            <a:endParaRPr lang="en-US" sz="4500" b="1" dirty="0" smtClean="0"/>
          </a:p>
          <a:p>
            <a:r>
              <a:rPr lang="en-US" sz="4500" b="1" dirty="0" smtClean="0"/>
              <a:t>When using research, what websites would you use and not use?</a:t>
            </a:r>
            <a:endParaRPr lang="en-US" sz="4500" b="1" dirty="0"/>
          </a:p>
        </p:txBody>
      </p:sp>
    </p:spTree>
    <p:extLst>
      <p:ext uri="{BB962C8B-B14F-4D97-AF65-F5344CB8AC3E}">
        <p14:creationId xmlns:p14="http://schemas.microsoft.com/office/powerpoint/2010/main" val="373537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will gathering evidence affect my research 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4787205"/>
            <a:ext cx="7924800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Gaining a deeper understanding about a topic leads to revising existing questions and generating additional questions.</a:t>
            </a:r>
          </a:p>
        </p:txBody>
      </p:sp>
      <p:pic>
        <p:nvPicPr>
          <p:cNvPr id="8194" name="Picture 2" descr="https://encrypted-tbn3.gstatic.com/images?q=tbn:ANd9GcQjnKf7hTJ50Co1rrbiM6OAwHzhXQHYIah80raFW2AV_lo70cJGi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ages.clipartof.com/small/1208830-Clipart-Of-A-3d-Magnifying-Glass-And-Document-Research-Icon-Royalty-Free-Vector-Illustr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0" b="6600"/>
          <a:stretch/>
        </p:blipFill>
        <p:spPr bwMode="auto">
          <a:xfrm>
            <a:off x="5334000" y="2300288"/>
            <a:ext cx="2333423" cy="234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97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an example of an effective research question?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965700"/>
            <a:ext cx="7848600" cy="9541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How does cell phone use affect driving performance?</a:t>
            </a:r>
            <a:endParaRPr lang="en-US" sz="2800" b="1" dirty="0"/>
          </a:p>
        </p:txBody>
      </p:sp>
      <p:pic>
        <p:nvPicPr>
          <p:cNvPr id="9218" name="Picture 2" descr="http://www.blogcdn.com/www.autoblog.com/media/2013/04/texting-while-driving-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286000"/>
            <a:ext cx="3581400" cy="238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magnussonracing.com/blog/wp-content/uploads/2013/03/royalty-free-driving-clipart-illustration-4292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65"/>
          <a:stretch/>
        </p:blipFill>
        <p:spPr bwMode="auto">
          <a:xfrm>
            <a:off x="5486400" y="2347404"/>
            <a:ext cx="2590800" cy="242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66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publicdomainpictures.net/pictures/80000/nahled/drawing-pencil-clip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1415">
            <a:off x="4687663" y="4367329"/>
            <a:ext cx="3894814" cy="106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23652"/>
            <a:ext cx="7924800" cy="3508977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Complete </a:t>
            </a:r>
            <a:r>
              <a:rPr lang="en-US" sz="3500" b="1" dirty="0" smtClean="0"/>
              <a:t>question 5 </a:t>
            </a:r>
            <a:r>
              <a:rPr lang="en-US" sz="3500" b="1" dirty="0"/>
              <a:t>on page </a:t>
            </a:r>
            <a:r>
              <a:rPr lang="en-US" sz="3500" b="1" dirty="0" smtClean="0"/>
              <a:t>144 </a:t>
            </a:r>
            <a:r>
              <a:rPr lang="en-US" sz="3500" b="1" dirty="0" smtClean="0"/>
              <a:t>of Springboard</a:t>
            </a:r>
            <a:endParaRPr lang="en-US" sz="3500" b="1" dirty="0"/>
          </a:p>
        </p:txBody>
      </p:sp>
      <p:pic>
        <p:nvPicPr>
          <p:cNvPr id="10242" name="Picture 2" descr="http://thumb1.shutterstock.com/display_pic_with_logo/687784/118935880/stock-vector-a-group-of-young-adolescent-students-boys-and-girls-around-a-table-with-a-computer-doing-work-11893588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8" b="13258"/>
          <a:stretch/>
        </p:blipFill>
        <p:spPr bwMode="auto">
          <a:xfrm>
            <a:off x="762000" y="3657601"/>
            <a:ext cx="42862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5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On your own..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467600" cy="4572000"/>
          </a:xfrm>
        </p:spPr>
        <p:txBody>
          <a:bodyPr/>
          <a:lstStyle/>
          <a:p>
            <a:r>
              <a:rPr lang="en-US" dirty="0" smtClean="0"/>
              <a:t>Pick one of the following research questions. This will be the topic for your argumentative paper.</a:t>
            </a:r>
          </a:p>
          <a:p>
            <a:pPr lvl="1"/>
            <a:r>
              <a:rPr lang="en-US" dirty="0" smtClean="0"/>
              <a:t>Should cell phones be allowed in school?</a:t>
            </a:r>
          </a:p>
          <a:p>
            <a:pPr lvl="1"/>
            <a:r>
              <a:rPr lang="en-US" dirty="0" smtClean="0"/>
              <a:t>Should schools require mandatory uniforms?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If you have another idea in mind, it must be approved by me.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3219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On you own…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search terms for your topic.</a:t>
            </a:r>
          </a:p>
          <a:p>
            <a:r>
              <a:rPr lang="en-US" dirty="0" smtClean="0"/>
              <a:t>What will each paragraph focus 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431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On your own…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researching for your topic.</a:t>
            </a:r>
          </a:p>
          <a:p>
            <a:endParaRPr lang="en-US" dirty="0"/>
          </a:p>
          <a:p>
            <a:r>
              <a:rPr lang="en-US" dirty="0" smtClean="0"/>
              <a:t>You will need 2 to 3 sources for your paper.</a:t>
            </a:r>
          </a:p>
          <a:p>
            <a:r>
              <a:rPr lang="en-US" dirty="0" smtClean="0"/>
              <a:t>Each paragraph must contain </a:t>
            </a:r>
            <a:r>
              <a:rPr lang="en-US" smtClean="0"/>
              <a:t>one citation.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8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Research</a:t>
            </a:r>
            <a:endParaRPr lang="en-US" sz="45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32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Vocabulary: Research</a:t>
            </a:r>
            <a:endParaRPr lang="en-US" sz="50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/>
          </a:bodyPr>
          <a:lstStyle/>
          <a:p>
            <a:r>
              <a:rPr lang="en-US" sz="3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Verb: </a:t>
            </a:r>
            <a:r>
              <a:rPr lang="en-US" sz="3500" b="1" dirty="0"/>
              <a:t>The process of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locating </a:t>
            </a: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>information</a:t>
            </a: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500" b="1" dirty="0"/>
              <a:t/>
            </a:r>
            <a:br>
              <a:rPr lang="en-US" sz="3500" b="1" dirty="0"/>
            </a:b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/>
          </a:p>
          <a:p>
            <a:endParaRPr lang="en-US" sz="3500" b="1" u="sng" dirty="0" smtClean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5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</a:t>
            </a:r>
            <a:r>
              <a:rPr lang="en-US" sz="3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500" b="1" dirty="0"/>
              <a:t>the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information found </a:t>
            </a:r>
            <a:r>
              <a:rPr lang="en-US" sz="3500" b="1" dirty="0"/>
              <a:t>from </a:t>
            </a:r>
            <a:r>
              <a:rPr lang="en-US" sz="3500" b="1" dirty="0" smtClean="0"/>
              <a:t>sources</a:t>
            </a:r>
            <a:endParaRPr lang="en-US" sz="3500" b="1" dirty="0"/>
          </a:p>
        </p:txBody>
      </p:sp>
      <p:pic>
        <p:nvPicPr>
          <p:cNvPr id="1026" name="Picture 2" descr="http://www.picgifs.com/clip-art/computer/computers/clip-art-computers-0702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90800"/>
            <a:ext cx="2590800" cy="265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s.dreamstime.com/z/cartoon-businessman-sitting-office-chair-reading-newspaper-vector-illustration-his-393580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t="4244" r="10590" b="9018"/>
          <a:stretch/>
        </p:blipFill>
        <p:spPr bwMode="auto">
          <a:xfrm>
            <a:off x="5867400" y="2667000"/>
            <a:ext cx="2317531" cy="268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ker.com/cliparts/f/2/0/d/13092826961846867720pencil-f-m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93" y="33528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dn-0.freeclipartnow.com/d/10542-6/magnifying-g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190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teps 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 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P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rocess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Identify</a:t>
            </a:r>
            <a:r>
              <a:rPr lang="en-US" sz="2800" b="1" dirty="0"/>
              <a:t> the 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</a:rPr>
              <a:t>issue.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Form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questions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Gather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evidence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</a:rPr>
              <a:t>Draw conclusions</a:t>
            </a:r>
            <a:r>
              <a:rPr lang="en-US" sz="2800" b="1" dirty="0"/>
              <a:t> </a:t>
            </a:r>
            <a:r>
              <a:rPr lang="en-US" sz="2800" b="1" dirty="0" smtClean="0"/>
              <a:t>from information.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Communicate findings</a:t>
            </a:r>
            <a:r>
              <a:rPr lang="en-US" sz="2800" b="1" dirty="0"/>
              <a:t>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(</a:t>
            </a:r>
            <a:r>
              <a:rPr lang="en-US" sz="2800" b="1" dirty="0"/>
              <a:t>quote or paraphrase</a:t>
            </a:r>
            <a:r>
              <a:rPr lang="en-US" sz="2800" b="1" dirty="0" smtClean="0"/>
              <a:t>).</a:t>
            </a:r>
            <a:endParaRPr lang="en-US" sz="2800" b="1" dirty="0"/>
          </a:p>
        </p:txBody>
      </p:sp>
      <p:pic>
        <p:nvPicPr>
          <p:cNvPr id="2050" name="Picture 2" descr="http://images.clipartpanda.com/asking-clipart-niEyonpx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524000"/>
            <a:ext cx="2438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ipartbest.com/cliparts/di6/ek9/di6ek9XrT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980485"/>
            <a:ext cx="1143000" cy="138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weetclipart.com/multisite/sweetclipart/files/communication_ico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81600"/>
            <a:ext cx="1544974" cy="89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97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Vocabulary: Search Terms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Ph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rases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</a:rPr>
              <a:t>entered into an online search engine to find information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000" b="1" dirty="0"/>
              <a:t>related to the </a:t>
            </a:r>
            <a:r>
              <a:rPr lang="en-US" sz="3000" b="1" dirty="0" smtClean="0"/>
              <a:t>words.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To </a:t>
            </a:r>
            <a:r>
              <a:rPr lang="en-US" sz="3000" b="1" dirty="0"/>
              <a:t>find relevant </a:t>
            </a:r>
            <a:r>
              <a:rPr lang="en-US" sz="3000" b="1" dirty="0" smtClean="0"/>
              <a:t>info. </a:t>
            </a:r>
            <a:r>
              <a:rPr lang="en-US" sz="3000" b="1" dirty="0"/>
              <a:t>on the Internet,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use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</a:rPr>
              <a:t>effective search terms</a:t>
            </a:r>
            <a:r>
              <a:rPr lang="en-US" sz="3000" b="1" dirty="0"/>
              <a:t> </a:t>
            </a:r>
            <a:endParaRPr lang="en-US" sz="3000" b="1" dirty="0" smtClean="0"/>
          </a:p>
          <a:p>
            <a:endParaRPr lang="en-US" b="1" dirty="0"/>
          </a:p>
        </p:txBody>
      </p:sp>
      <p:pic>
        <p:nvPicPr>
          <p:cNvPr id="3074" name="Picture 2" descr="http://www.scottsboro.org/~flewis/SF%20Reading%20Street/Sixth%20Grade/images/school_researc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403" y="2895600"/>
            <a:ext cx="3077197" cy="225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lker.com/cliparts/p/D/p/F/1/l/earth-search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1816281" cy="211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ogos.co/1024/royalty-free-vector-logo-icon-of-a-3d-computer-hand-cursor-clicking-on-a-green-search-button-online-by-beboy-4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4" t="24279" r="10163" b="19852"/>
          <a:stretch/>
        </p:blipFill>
        <p:spPr bwMode="auto">
          <a:xfrm>
            <a:off x="2971800" y="3270267"/>
            <a:ext cx="2438400" cy="175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85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Terms</a:t>
            </a:r>
            <a:endParaRPr lang="en-US" sz="45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Choose terms that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narrow your results.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2700" b="1" i="1" dirty="0" smtClean="0">
                <a:solidFill>
                  <a:schemeClr val="accent4">
                    <a:lumMod val="50000"/>
                  </a:schemeClr>
                </a:solidFill>
              </a:rPr>
              <a:t>For example, searching “driving accidents” will return broad information, but searching the term “distracted driving” will return results more closely in line with topic</a:t>
            </a:r>
          </a:p>
          <a:p>
            <a:endParaRPr lang="en-US" sz="3000" b="1" dirty="0"/>
          </a:p>
        </p:txBody>
      </p:sp>
      <p:pic>
        <p:nvPicPr>
          <p:cNvPr id="4098" name="Picture 2" descr="https://www.aaafoundation.org/sites/default/files/AA010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80848"/>
            <a:ext cx="3048000" cy="205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dreamstime.com/z/car-accident-2104167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6" t="28428" r="6628" b="24092"/>
          <a:stretch/>
        </p:blipFill>
        <p:spPr bwMode="auto">
          <a:xfrm>
            <a:off x="582305" y="4648200"/>
            <a:ext cx="4415050" cy="154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8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Internet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054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The Internet has a lot of information that is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not reliable or credible</a:t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You must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carefully examine the web sites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000" b="1" dirty="0" smtClean="0"/>
              <a:t>that offer information</a:t>
            </a:r>
          </a:p>
        </p:txBody>
      </p:sp>
      <p:pic>
        <p:nvPicPr>
          <p:cNvPr id="5124" name="Picture 4" descr="http://internet.phillipmartin.info/la_notetak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4495800" cy="180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clker.com/cliparts/F/P/m/v/c/F/internet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2286000" cy="21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Internet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sz="3000" b="1" dirty="0" smtClean="0"/>
          </a:p>
          <a:p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Faulty information </a:t>
            </a:r>
            <a:r>
              <a:rPr lang="en-US" sz="3000" b="1" dirty="0" smtClean="0"/>
              <a:t>and unreliable sources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undermine the validity </a:t>
            </a:r>
            <a:r>
              <a:rPr lang="en-US" sz="3000" b="1" dirty="0" smtClean="0"/>
              <a:t>of one’s argument</a:t>
            </a:r>
          </a:p>
          <a:p>
            <a:endParaRPr lang="en-US" b="1" dirty="0"/>
          </a:p>
        </p:txBody>
      </p:sp>
      <p:pic>
        <p:nvPicPr>
          <p:cNvPr id="6146" name="Picture 2" descr="http://images.clipartof.com/Royalty-Free-RF-Clipart-Illustration-Of-A-Blue-Molecule-Internet-Globe-1024671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9" b="8535"/>
          <a:stretch/>
        </p:blipFill>
        <p:spPr bwMode="auto">
          <a:xfrm>
            <a:off x="1066800" y="3048000"/>
            <a:ext cx="3810000" cy="301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krg.org/grafik/uploaded/2014/off_forms_photo__2014_03_15_h3m10s58__D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30346"/>
            <a:ext cx="2857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s.clipartpanda.com/research-clipart-royalty-free-computer-clipart-illustration-350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3" t="4833" r="5643" b="9197"/>
          <a:stretch/>
        </p:blipFill>
        <p:spPr bwMode="auto">
          <a:xfrm>
            <a:off x="5765042" y="3047999"/>
            <a:ext cx="1854958" cy="197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Questions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What do you think a research question is?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What makes an effective research question?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029200"/>
            <a:ext cx="7924800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Open-ended</a:t>
            </a:r>
            <a:r>
              <a:rPr lang="en-US" sz="2800" b="1" dirty="0"/>
              <a:t>, directly related to claim, and purposeful </a:t>
            </a:r>
            <a:r>
              <a:rPr lang="en-US" sz="2800" b="1" dirty="0" smtClean="0"/>
              <a:t>(</a:t>
            </a:r>
            <a:r>
              <a:rPr lang="en-US" sz="2800" b="1" dirty="0"/>
              <a:t>the answer will be used to support the argument)</a:t>
            </a:r>
          </a:p>
        </p:txBody>
      </p:sp>
      <p:pic>
        <p:nvPicPr>
          <p:cNvPr id="7172" name="Picture 4" descr="http://p2cdn4static.sharpschool.com/UserFiles/Servers/Server_1002013/Image/clip%20art/Research_55158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57879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54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00B0F0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452</TotalTime>
  <Words>277</Words>
  <Application>Microsoft Office PowerPoint</Application>
  <PresentationFormat>On-screen Show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Now!</vt:lpstr>
      <vt:lpstr>Effective Research</vt:lpstr>
      <vt:lpstr>Vocabulary: Research</vt:lpstr>
      <vt:lpstr>Steps of the Research Process</vt:lpstr>
      <vt:lpstr>Vocabulary: Search Terms</vt:lpstr>
      <vt:lpstr>Search Terms</vt:lpstr>
      <vt:lpstr>Using the Internet</vt:lpstr>
      <vt:lpstr>Using the Internet</vt:lpstr>
      <vt:lpstr>Research Questions</vt:lpstr>
      <vt:lpstr>How will gathering evidence affect my research questions?</vt:lpstr>
      <vt:lpstr>What is an example of an effective research question?</vt:lpstr>
      <vt:lpstr>On your own…</vt:lpstr>
      <vt:lpstr>On your own..</vt:lpstr>
      <vt:lpstr>On you own…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</dc:title>
  <dc:creator>Goodine, Lindsey</dc:creator>
  <cp:lastModifiedBy>Goodine, Lindsey</cp:lastModifiedBy>
  <cp:revision>17</cp:revision>
  <dcterms:created xsi:type="dcterms:W3CDTF">2015-01-18T21:15:26Z</dcterms:created>
  <dcterms:modified xsi:type="dcterms:W3CDTF">2015-01-30T17:15:33Z</dcterms:modified>
</cp:coreProperties>
</file>